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modernComment_100_3CD8C338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C0A7576-2CDE-2150-8F38-3F4ED61996BF}" name="Dave Hill" initials="DH" userId="S::dwhill@mitre.org::e96d4f4f-799f-4dd0-bfa0-3a6be1d6fe39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Rg st="1" end="3"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1AD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914"/>
    <p:restoredTop sz="96197"/>
  </p:normalViewPr>
  <p:slideViewPr>
    <p:cSldViewPr snapToGrid="0" snapToObjects="1">
      <p:cViewPr varScale="1">
        <p:scale>
          <a:sx n="224" d="100"/>
          <a:sy n="224" d="100"/>
        </p:scale>
        <p:origin x="62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microsoft.com/office/2018/10/relationships/authors" Target="authors.xml"/></Relationships>
</file>

<file path=ppt/comments/modernComment_100_3CD8C338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9BFAA41A-FB76-DF4D-941A-29F0356D5214}" authorId="{2C0A7576-2CDE-2150-8F38-3F4ED61996BF}" created="2021-11-17T17:33:37.481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1020838712" sldId="256"/>
      <ac:picMk id="4" creationId="{FE4A05E3-6AA9-1142-88DE-ACB87820820E}"/>
    </ac:deMkLst>
    <p188:txBody>
      <a:bodyPr/>
      <a:lstStyle/>
      <a:p>
        <a:r>
          <a:rPr lang="en-US"/>
          <a:t>Wouldn’t effective date of directive(s) under administration information be the date in the Composition header?</a:t>
        </a:r>
      </a:p>
    </p188:txBody>
  </p188:cm>
  <p188:cm id="{26E881F7-D379-0A4B-A847-7501E2438C56}" authorId="{2C0A7576-2CDE-2150-8F38-3F4ED61996BF}" created="2021-11-17T17:34:45.502">
    <pc:sldMkLst xmlns:pc="http://schemas.microsoft.com/office/powerpoint/2013/main/command">
      <pc:docMk/>
      <pc:sldMk cId="1020838712" sldId="256"/>
    </pc:sldMkLst>
    <p188:txBody>
      <a:bodyPr/>
      <a:lstStyle/>
      <a:p>
        <a:r>
          <a:rPr lang="en-US"/>
          <a:t>How to represent Communicated with HCA?</a:t>
        </a:r>
      </a:p>
    </p188:txBody>
  </p188:cm>
</p188:cmLst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850FBA-96B5-764C-89F6-E3520888BD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31D7E6-FB11-914B-B351-ECE08B51D9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2D28F8-A6CC-B043-B8AA-9D842A421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182E6-2367-934F-9386-95034E482A3A}" type="datetimeFigureOut">
              <a:rPr lang="en-US" smtClean="0"/>
              <a:t>11/18/21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4FA1D6-530F-FB4C-9D80-5EDA03BDF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C22835-1F24-DF4D-A919-4D547490F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DD345-B423-A744-8A1E-FB8A0E8A1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9158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D0383-9B1C-384C-80D3-02A916292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D59E94-EBAB-2A43-888B-7F192595F7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5B5A27-2DCA-AD48-BDCD-8B6E7DB74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182E6-2367-934F-9386-95034E482A3A}" type="datetimeFigureOut">
              <a:rPr lang="en-US" smtClean="0"/>
              <a:t>11/18/21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445C8-9C71-DB4E-B16B-5EE25D7C02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DE3B64-9894-EA46-A8AF-75C1D4F8D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DD345-B423-A744-8A1E-FB8A0E8A1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7984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7F66C9-DB79-A343-9071-1DF5A60823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C7A0D4-D7BF-EC42-8E3A-4CA2875EC6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7E0D3F-1117-234B-BF9D-92BBC573B7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182E6-2367-934F-9386-95034E482A3A}" type="datetimeFigureOut">
              <a:rPr lang="en-US" smtClean="0"/>
              <a:t>11/18/21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A98EBD-27BD-C149-A90E-A51B7AD8FB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B2ECD1-DFCC-A641-9950-05D770BEA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DD345-B423-A744-8A1E-FB8A0E8A1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2130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37F4D-7AFB-9446-BA5F-2D0957845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4733F6-7A4C-6F45-ADD3-89547DDA9C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74701D-8C98-2241-87C3-681F81B15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182E6-2367-934F-9386-95034E482A3A}" type="datetimeFigureOut">
              <a:rPr lang="en-US" smtClean="0"/>
              <a:t>11/18/21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C7AEB4-D081-0F48-AA1C-2FDFD0AD44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98C2B6-B20D-3048-A462-42AAA2463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DD345-B423-A744-8A1E-FB8A0E8A1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6593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B8CAB-057E-0742-931A-3150DF134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F85052-76FC-9546-8671-03C8CDD967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DE7A66-70ED-F948-99D4-F03437EAA0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182E6-2367-934F-9386-95034E482A3A}" type="datetimeFigureOut">
              <a:rPr lang="en-US" smtClean="0"/>
              <a:t>11/18/21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7514AC-6243-8440-B51C-96E4A307D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44F575-CF81-2743-9007-6E311355B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DD345-B423-A744-8A1E-FB8A0E8A1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8355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C0293-C1AF-7343-9FE6-06073D7ECE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BCB144-49C9-3A49-904D-0C3B167AEA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B69365-AD47-2C47-912C-470BCE0677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B93AE2-FFB8-A84F-AA95-B81BF7DC6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182E6-2367-934F-9386-95034E482A3A}" type="datetimeFigureOut">
              <a:rPr lang="en-US" smtClean="0"/>
              <a:t>11/18/21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27DB10-C884-6640-B426-152062024F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70F491-094D-A54F-9721-E0AE470B9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DD345-B423-A744-8A1E-FB8A0E8A1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0610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D2845-A8A3-974D-A24F-ACC7BDD5E7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1F4B3E-0CC5-9B42-952A-E28D4CC5FA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DD62B2-264E-6C4C-B1DA-E01461E858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9EF2911-6AB0-6048-B200-06364D6E8D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021B53E-FC83-5846-A8B6-C041C539D5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85E93F9-0AB0-534A-9A6E-2715D1807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182E6-2367-934F-9386-95034E482A3A}" type="datetimeFigureOut">
              <a:rPr lang="en-US" smtClean="0"/>
              <a:t>11/18/21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48A9A43-92D9-4D4D-AF45-B677E8E25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D2ADDA8-758C-EB4C-A8BB-E6C46C585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DD345-B423-A744-8A1E-FB8A0E8A1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9486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74B513-9D8F-C342-A6A6-E4A023740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532941-45DD-0F4C-87B2-ADC67E5FBB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182E6-2367-934F-9386-95034E482A3A}" type="datetimeFigureOut">
              <a:rPr lang="en-US" smtClean="0"/>
              <a:t>11/18/21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056FBF-FB76-F64E-9777-8861B5CF9B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0B05FB-9980-4248-913B-193DAC658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DD345-B423-A744-8A1E-FB8A0E8A1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709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6706E9-2B3D-BC45-BB24-380A473B2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182E6-2367-934F-9386-95034E482A3A}" type="datetimeFigureOut">
              <a:rPr lang="en-US" smtClean="0"/>
              <a:t>11/18/21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ED11FCE-5195-2D4F-A185-104218E65B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5FB8EE-8E84-8642-8FAC-5919AD2B6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DD345-B423-A744-8A1E-FB8A0E8A1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7219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9031C-3CDC-1E4E-BAC8-3EE1BF78D6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4DD97-8839-BE47-8207-758CFA1251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FCDE67-28D2-0447-BA5C-81035490C9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35BC2B-CDC6-DE41-8BEB-F966E1C33B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182E6-2367-934F-9386-95034E482A3A}" type="datetimeFigureOut">
              <a:rPr lang="en-US" smtClean="0"/>
              <a:t>11/18/21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C6C760-7834-EF45-9D3E-59F9566DC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778ED7-4D34-FD41-9067-C4274EAD7C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DD345-B423-A744-8A1E-FB8A0E8A1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888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8D297-0743-6A4E-AD94-BB1EC40421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A0AFD3-BA8A-564B-8DAC-5CB30527A7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622E6F-8DAF-FE48-917C-29222E760A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DD54C2-C0C4-8B47-A120-4934083083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182E6-2367-934F-9386-95034E482A3A}" type="datetimeFigureOut">
              <a:rPr lang="en-US" smtClean="0"/>
              <a:t>11/18/21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815337-6A2A-534E-9AD3-9A10D444DC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6926C9-6D00-EF4B-AFCB-E91F8E932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DD345-B423-A744-8A1E-FB8A0E8A1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4321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FDE573B-FCDE-0C45-A155-7F1D039E9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DAA683-7887-7746-91C6-99FCA8EDEE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0F6348-A868-6842-B0F4-CCC6C86985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9182E6-2367-934F-9386-95034E482A3A}" type="datetimeFigureOut">
              <a:rPr lang="en-US" smtClean="0"/>
              <a:t>11/18/21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13EC7E-A0A3-AC40-8604-5652CC2A1F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13291-2C42-A14B-8513-C69C516D8E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9DD345-B423-A744-8A1E-FB8A0E8A1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283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microsoft.com/office/2018/10/relationships/comments" Target="../comments/modernComment_100_3CD8C33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E4A05E3-6AA9-1142-88DE-ACB8782082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1364" y="0"/>
            <a:ext cx="8009271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447ACCD-5DAD-A74D-8C79-9382D7B5500D}"/>
              </a:ext>
            </a:extLst>
          </p:cNvPr>
          <p:cNvSpPr txBox="1"/>
          <p:nvPr/>
        </p:nvSpPr>
        <p:spPr>
          <a:xfrm rot="20067873">
            <a:off x="3814762" y="2486550"/>
            <a:ext cx="104868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/>
              <a:t>Related Person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93F10D-DB57-2A43-B434-0415F77A11CF}"/>
              </a:ext>
            </a:extLst>
          </p:cNvPr>
          <p:cNvSpPr txBox="1"/>
          <p:nvPr/>
        </p:nvSpPr>
        <p:spPr>
          <a:xfrm rot="20067873">
            <a:off x="4019146" y="3219060"/>
            <a:ext cx="63991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/>
              <a:t>Consent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A6AADA-6CC2-0740-893E-77BC05F86231}"/>
              </a:ext>
            </a:extLst>
          </p:cNvPr>
          <p:cNvSpPr txBox="1"/>
          <p:nvPr/>
        </p:nvSpPr>
        <p:spPr>
          <a:xfrm rot="20067873">
            <a:off x="2470903" y="1530824"/>
            <a:ext cx="122180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/>
              <a:t>Backbone Element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00BD073-26FB-1242-BC92-B11A45F3A220}"/>
              </a:ext>
            </a:extLst>
          </p:cNvPr>
          <p:cNvSpPr txBox="1"/>
          <p:nvPr/>
        </p:nvSpPr>
        <p:spPr>
          <a:xfrm rot="20067873">
            <a:off x="3728199" y="1570873"/>
            <a:ext cx="122180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/>
              <a:t>Backbone Element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B6BA6C-4062-BE49-87D7-584C17B96119}"/>
              </a:ext>
            </a:extLst>
          </p:cNvPr>
          <p:cNvSpPr txBox="1"/>
          <p:nvPr/>
        </p:nvSpPr>
        <p:spPr>
          <a:xfrm rot="20067873">
            <a:off x="4939954" y="1632956"/>
            <a:ext cx="1284326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/>
              <a:t>Backbone Element?</a:t>
            </a:r>
          </a:p>
          <a:p>
            <a:r>
              <a:rPr lang="en-US" sz="1050" b="1" dirty="0"/>
              <a:t>Care Plan?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1CB4763-BC9E-2E42-8DD1-99BC29D58A46}"/>
              </a:ext>
            </a:extLst>
          </p:cNvPr>
          <p:cNvSpPr txBox="1"/>
          <p:nvPr/>
        </p:nvSpPr>
        <p:spPr>
          <a:xfrm rot="20067873">
            <a:off x="6240117" y="1575806"/>
            <a:ext cx="1284326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/>
              <a:t>Backbone Element?</a:t>
            </a:r>
          </a:p>
          <a:p>
            <a:r>
              <a:rPr lang="en-US" sz="1050" b="1" dirty="0"/>
              <a:t>Care Plan?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919C712-4F16-274F-A903-60CC3246DDC0}"/>
              </a:ext>
            </a:extLst>
          </p:cNvPr>
          <p:cNvSpPr txBox="1"/>
          <p:nvPr/>
        </p:nvSpPr>
        <p:spPr>
          <a:xfrm rot="20067873">
            <a:off x="7485812" y="1570871"/>
            <a:ext cx="122180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/>
              <a:t>Backbone Element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675BC93-A50D-544A-9A07-A417442F40B3}"/>
              </a:ext>
            </a:extLst>
          </p:cNvPr>
          <p:cNvSpPr txBox="1"/>
          <p:nvPr/>
        </p:nvSpPr>
        <p:spPr>
          <a:xfrm rot="20067873">
            <a:off x="8771687" y="1570871"/>
            <a:ext cx="122180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/>
              <a:t>Backbone Element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5414D38-C211-7744-9A17-81311ED50443}"/>
              </a:ext>
            </a:extLst>
          </p:cNvPr>
          <p:cNvSpPr txBox="1"/>
          <p:nvPr/>
        </p:nvSpPr>
        <p:spPr>
          <a:xfrm rot="20067873">
            <a:off x="5378492" y="2356905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5563F5A-A3C0-AA4A-9C5C-13628E9AD2D8}"/>
              </a:ext>
            </a:extLst>
          </p:cNvPr>
          <p:cNvSpPr txBox="1"/>
          <p:nvPr/>
        </p:nvSpPr>
        <p:spPr>
          <a:xfrm rot="20067873">
            <a:off x="5420255" y="2687100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CA00B0A-D2CE-CC48-AD47-0527D91820A1}"/>
              </a:ext>
            </a:extLst>
          </p:cNvPr>
          <p:cNvSpPr txBox="1"/>
          <p:nvPr/>
        </p:nvSpPr>
        <p:spPr>
          <a:xfrm rot="20067873">
            <a:off x="5378491" y="3125253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F8425B8-503D-A24B-A95E-E47D891FAB65}"/>
              </a:ext>
            </a:extLst>
          </p:cNvPr>
          <p:cNvSpPr txBox="1"/>
          <p:nvPr/>
        </p:nvSpPr>
        <p:spPr>
          <a:xfrm rot="20067873">
            <a:off x="5378490" y="3927654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1311FB4-EEFD-E640-8BFD-30682BC93AC6}"/>
              </a:ext>
            </a:extLst>
          </p:cNvPr>
          <p:cNvSpPr txBox="1"/>
          <p:nvPr/>
        </p:nvSpPr>
        <p:spPr>
          <a:xfrm rot="20067873">
            <a:off x="5378489" y="4247617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9E8A8EE-BAB1-CC41-9B68-95E5DACF306F}"/>
              </a:ext>
            </a:extLst>
          </p:cNvPr>
          <p:cNvSpPr txBox="1"/>
          <p:nvPr/>
        </p:nvSpPr>
        <p:spPr>
          <a:xfrm rot="20067873">
            <a:off x="5378487" y="4567494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59B825B-8DB3-974A-95EA-120E43B45F57}"/>
              </a:ext>
            </a:extLst>
          </p:cNvPr>
          <p:cNvSpPr txBox="1"/>
          <p:nvPr/>
        </p:nvSpPr>
        <p:spPr>
          <a:xfrm rot="20067873">
            <a:off x="5327413" y="6344700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1B3CF5D-4850-2B4F-A2FC-7D61A6166632}"/>
              </a:ext>
            </a:extLst>
          </p:cNvPr>
          <p:cNvSpPr txBox="1"/>
          <p:nvPr/>
        </p:nvSpPr>
        <p:spPr>
          <a:xfrm rot="20067873">
            <a:off x="8949933" y="5712174"/>
            <a:ext cx="86531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Observation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7E35C28-0527-3542-A20C-54454D5253AD}"/>
              </a:ext>
            </a:extLst>
          </p:cNvPr>
          <p:cNvSpPr txBox="1"/>
          <p:nvPr/>
        </p:nvSpPr>
        <p:spPr>
          <a:xfrm rot="20067873">
            <a:off x="6605875" y="2833226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0E3B9B8-53D5-BD42-9341-732F14BC978C}"/>
              </a:ext>
            </a:extLst>
          </p:cNvPr>
          <p:cNvSpPr txBox="1"/>
          <p:nvPr/>
        </p:nvSpPr>
        <p:spPr>
          <a:xfrm rot="20067873">
            <a:off x="6635013" y="3193441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6C8703E-006A-594B-B837-AC66840882D7}"/>
              </a:ext>
            </a:extLst>
          </p:cNvPr>
          <p:cNvSpPr txBox="1"/>
          <p:nvPr/>
        </p:nvSpPr>
        <p:spPr>
          <a:xfrm rot="20067873">
            <a:off x="6631557" y="3633326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9125F0A-866E-6E44-88B9-C9BDC2D36F9D}"/>
              </a:ext>
            </a:extLst>
          </p:cNvPr>
          <p:cNvSpPr txBox="1"/>
          <p:nvPr/>
        </p:nvSpPr>
        <p:spPr>
          <a:xfrm rot="20067873">
            <a:off x="6645056" y="4079483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C52A71C-5952-A042-AEEA-877E6C2A307C}"/>
              </a:ext>
            </a:extLst>
          </p:cNvPr>
          <p:cNvSpPr txBox="1"/>
          <p:nvPr/>
        </p:nvSpPr>
        <p:spPr>
          <a:xfrm rot="20067873">
            <a:off x="6631556" y="4477581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3E0E11C-CC10-7848-88A1-16219E8453C0}"/>
              </a:ext>
            </a:extLst>
          </p:cNvPr>
          <p:cNvSpPr txBox="1"/>
          <p:nvPr/>
        </p:nvSpPr>
        <p:spPr>
          <a:xfrm rot="20067873">
            <a:off x="6618055" y="4826971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C4E1488-01C9-8B4F-864A-5245074BA6E3}"/>
              </a:ext>
            </a:extLst>
          </p:cNvPr>
          <p:cNvSpPr txBox="1"/>
          <p:nvPr/>
        </p:nvSpPr>
        <p:spPr>
          <a:xfrm rot="20067873">
            <a:off x="6631554" y="5269608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A5AF1B3-882F-FB40-B6AE-11B6DB7ECF20}"/>
              </a:ext>
            </a:extLst>
          </p:cNvPr>
          <p:cNvSpPr txBox="1"/>
          <p:nvPr/>
        </p:nvSpPr>
        <p:spPr>
          <a:xfrm rot="20067873">
            <a:off x="7872444" y="2426822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70027C9-2B66-9C4F-9E1C-8ADD995DFF70}"/>
              </a:ext>
            </a:extLst>
          </p:cNvPr>
          <p:cNvSpPr txBox="1"/>
          <p:nvPr/>
        </p:nvSpPr>
        <p:spPr>
          <a:xfrm rot="20067873">
            <a:off x="7891534" y="2813382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D1759E6-01D1-D24C-8586-93903056ACB7}"/>
              </a:ext>
            </a:extLst>
          </p:cNvPr>
          <p:cNvSpPr txBox="1"/>
          <p:nvPr/>
        </p:nvSpPr>
        <p:spPr>
          <a:xfrm rot="20067873">
            <a:off x="7906610" y="3209899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8AC887E-7398-B040-AD95-33DF38B304C0}"/>
              </a:ext>
            </a:extLst>
          </p:cNvPr>
          <p:cNvSpPr txBox="1"/>
          <p:nvPr/>
        </p:nvSpPr>
        <p:spPr>
          <a:xfrm rot="20067873">
            <a:off x="7916652" y="3594940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DD33EDB-95F4-0047-8A02-1D5E30F49E8C}"/>
              </a:ext>
            </a:extLst>
          </p:cNvPr>
          <p:cNvSpPr txBox="1"/>
          <p:nvPr/>
        </p:nvSpPr>
        <p:spPr>
          <a:xfrm rot="20067873">
            <a:off x="7916655" y="3964816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B1A9D86-6B6D-AA44-9782-73B34B807237}"/>
              </a:ext>
            </a:extLst>
          </p:cNvPr>
          <p:cNvSpPr txBox="1"/>
          <p:nvPr/>
        </p:nvSpPr>
        <p:spPr>
          <a:xfrm rot="20067873">
            <a:off x="8920717" y="5381905"/>
            <a:ext cx="92294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Practitioner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4EB5952-46AB-4E4E-B800-3B5D71A8B245}"/>
              </a:ext>
            </a:extLst>
          </p:cNvPr>
          <p:cNvSpPr txBox="1"/>
          <p:nvPr/>
        </p:nvSpPr>
        <p:spPr>
          <a:xfrm rot="20067873">
            <a:off x="8686219" y="4656445"/>
            <a:ext cx="136671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Document Reference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16D237C-CFDF-2F48-BD8B-F794412A1D6A}"/>
              </a:ext>
            </a:extLst>
          </p:cNvPr>
          <p:cNvSpPr txBox="1"/>
          <p:nvPr/>
        </p:nvSpPr>
        <p:spPr>
          <a:xfrm rot="20067873">
            <a:off x="6586783" y="2393341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A2C673D-46F3-7D41-AA8C-4B66CAEC421D}"/>
              </a:ext>
            </a:extLst>
          </p:cNvPr>
          <p:cNvSpPr txBox="1"/>
          <p:nvPr/>
        </p:nvSpPr>
        <p:spPr>
          <a:xfrm rot="20067873">
            <a:off x="8657436" y="4355382"/>
            <a:ext cx="136671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Document Reference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343CF12-2B95-394B-9B24-3E8C9CCAABB0}"/>
              </a:ext>
            </a:extLst>
          </p:cNvPr>
          <p:cNvSpPr txBox="1"/>
          <p:nvPr/>
        </p:nvSpPr>
        <p:spPr>
          <a:xfrm rot="20067873">
            <a:off x="8628652" y="4013953"/>
            <a:ext cx="136671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Document Reference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11C4428-91F8-0A40-A6ED-937FE90B14C7}"/>
              </a:ext>
            </a:extLst>
          </p:cNvPr>
          <p:cNvSpPr txBox="1"/>
          <p:nvPr/>
        </p:nvSpPr>
        <p:spPr>
          <a:xfrm rot="20067873">
            <a:off x="3799346" y="3987358"/>
            <a:ext cx="104868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/>
              <a:t>Related Person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A94A54E-8227-7045-8C5E-D9AA7E514A36}"/>
              </a:ext>
            </a:extLst>
          </p:cNvPr>
          <p:cNvSpPr txBox="1"/>
          <p:nvPr/>
        </p:nvSpPr>
        <p:spPr>
          <a:xfrm rot="20067873">
            <a:off x="8845232" y="3256919"/>
            <a:ext cx="104868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/>
              <a:t>Related Person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5FAFA6D-71DE-B742-946F-2CEAEA022E31}"/>
              </a:ext>
            </a:extLst>
          </p:cNvPr>
          <p:cNvSpPr txBox="1"/>
          <p:nvPr/>
        </p:nvSpPr>
        <p:spPr>
          <a:xfrm rot="20067873">
            <a:off x="8643356" y="2870508"/>
            <a:ext cx="136671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Document Reference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291DA74-5912-9942-A347-603946E81460}"/>
              </a:ext>
            </a:extLst>
          </p:cNvPr>
          <p:cNvSpPr txBox="1"/>
          <p:nvPr/>
        </p:nvSpPr>
        <p:spPr>
          <a:xfrm rot="20067873">
            <a:off x="9029629" y="2296721"/>
            <a:ext cx="136671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Patient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9C236C6-D06B-454D-AFA5-C8E6DA7F7C75}"/>
              </a:ext>
            </a:extLst>
          </p:cNvPr>
          <p:cNvSpPr txBox="1"/>
          <p:nvPr/>
        </p:nvSpPr>
        <p:spPr>
          <a:xfrm rot="20067873">
            <a:off x="2833283" y="5205022"/>
            <a:ext cx="63991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/>
              <a:t>Consent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ABFFB4C-A197-CA47-904E-960EC01CEAB4}"/>
              </a:ext>
            </a:extLst>
          </p:cNvPr>
          <p:cNvSpPr txBox="1"/>
          <p:nvPr/>
        </p:nvSpPr>
        <p:spPr>
          <a:xfrm rot="20067873">
            <a:off x="2371145" y="2456171"/>
            <a:ext cx="136671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Document Reference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4D4622A-17AC-7B41-985C-3B926B42DE08}"/>
              </a:ext>
            </a:extLst>
          </p:cNvPr>
          <p:cNvSpPr txBox="1"/>
          <p:nvPr/>
        </p:nvSpPr>
        <p:spPr>
          <a:xfrm rot="20067873">
            <a:off x="8625800" y="5094012"/>
            <a:ext cx="150012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Document Reference?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20C2C4F-1098-114B-9F69-583DDB8618FF}"/>
              </a:ext>
            </a:extLst>
          </p:cNvPr>
          <p:cNvSpPr txBox="1"/>
          <p:nvPr/>
        </p:nvSpPr>
        <p:spPr>
          <a:xfrm rot="20067873">
            <a:off x="5140331" y="3604822"/>
            <a:ext cx="88357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/>
              <a:t>Medication?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A6D38ED-018A-AD44-883B-5B0DC64E86B1}"/>
              </a:ext>
            </a:extLst>
          </p:cNvPr>
          <p:cNvSpPr txBox="1"/>
          <p:nvPr/>
        </p:nvSpPr>
        <p:spPr>
          <a:xfrm rot="20067873">
            <a:off x="5113741" y="4976422"/>
            <a:ext cx="96532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/>
              <a:t>Organization?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8193089-C0EB-AF4A-A6D6-FD98B7DAC470}"/>
              </a:ext>
            </a:extLst>
          </p:cNvPr>
          <p:cNvSpPr txBox="1"/>
          <p:nvPr/>
        </p:nvSpPr>
        <p:spPr>
          <a:xfrm rot="20067873">
            <a:off x="5364199" y="5281869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DC5F281F-C4BC-6E4A-8249-7DCDAF7EC3FC}"/>
              </a:ext>
            </a:extLst>
          </p:cNvPr>
          <p:cNvSpPr txBox="1"/>
          <p:nvPr/>
        </p:nvSpPr>
        <p:spPr>
          <a:xfrm rot="20067873">
            <a:off x="5331547" y="5723359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Goal?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7C482AB-41E2-EE42-A6DB-E14B265C13FB}"/>
              </a:ext>
            </a:extLst>
          </p:cNvPr>
          <p:cNvSpPr txBox="1"/>
          <p:nvPr/>
        </p:nvSpPr>
        <p:spPr>
          <a:xfrm rot="20067873">
            <a:off x="3990571" y="4433497"/>
            <a:ext cx="63991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/>
              <a:t>Consent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315B6007-06EA-9643-9D97-1DD66E7DF9F7}"/>
              </a:ext>
            </a:extLst>
          </p:cNvPr>
          <p:cNvSpPr txBox="1"/>
          <p:nvPr/>
        </p:nvSpPr>
        <p:spPr>
          <a:xfrm rot="20067873">
            <a:off x="3976282" y="3619111"/>
            <a:ext cx="63991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/>
              <a:t>Consent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A3CBCB3F-1FB0-5C48-AD11-FE63195E099C}"/>
              </a:ext>
            </a:extLst>
          </p:cNvPr>
          <p:cNvSpPr txBox="1"/>
          <p:nvPr/>
        </p:nvSpPr>
        <p:spPr>
          <a:xfrm rot="20067873">
            <a:off x="5963352" y="6328474"/>
            <a:ext cx="150012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Encounter?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8AA02E4C-F4EF-AA42-92B3-3FA910C998AA}"/>
              </a:ext>
            </a:extLst>
          </p:cNvPr>
          <p:cNvSpPr txBox="1"/>
          <p:nvPr/>
        </p:nvSpPr>
        <p:spPr>
          <a:xfrm>
            <a:off x="10480178" y="2896944"/>
            <a:ext cx="158607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Goal</a:t>
            </a:r>
          </a:p>
          <a:p>
            <a:r>
              <a:rPr lang="en-US" dirty="0"/>
              <a:t>Care Plan</a:t>
            </a:r>
          </a:p>
          <a:p>
            <a:r>
              <a:rPr lang="en-US" dirty="0"/>
              <a:t>Patient</a:t>
            </a:r>
          </a:p>
          <a:p>
            <a:r>
              <a:rPr lang="en-US" dirty="0"/>
              <a:t>Document Ref</a:t>
            </a:r>
          </a:p>
          <a:p>
            <a:r>
              <a:rPr lang="en-US" dirty="0"/>
              <a:t>Related Person</a:t>
            </a:r>
          </a:p>
          <a:p>
            <a:r>
              <a:rPr lang="en-US" dirty="0"/>
              <a:t>Observation</a:t>
            </a:r>
          </a:p>
        </p:txBody>
      </p:sp>
    </p:spTree>
    <p:extLst>
      <p:ext uri="{BB962C8B-B14F-4D97-AF65-F5344CB8AC3E}">
        <p14:creationId xmlns:p14="http://schemas.microsoft.com/office/powerpoint/2010/main" val="1020838712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9739DD2-D85C-0F4C-9FEA-2B762285CCEC}"/>
              </a:ext>
            </a:extLst>
          </p:cNvPr>
          <p:cNvSpPr/>
          <p:nvPr/>
        </p:nvSpPr>
        <p:spPr>
          <a:xfrm>
            <a:off x="1113639" y="11752"/>
            <a:ext cx="11078361" cy="229597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4C86E8B-8BA3-8741-A6E3-761A0B3781BF}"/>
              </a:ext>
            </a:extLst>
          </p:cNvPr>
          <p:cNvSpPr txBox="1"/>
          <p:nvPr/>
        </p:nvSpPr>
        <p:spPr>
          <a:xfrm>
            <a:off x="4993049" y="-5973"/>
            <a:ext cx="16995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Bundle (Type = document)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7E9A74C-80F6-4E4C-8E79-AF6ACC24DC2A}"/>
              </a:ext>
            </a:extLst>
          </p:cNvPr>
          <p:cNvSpPr/>
          <p:nvPr/>
        </p:nvSpPr>
        <p:spPr>
          <a:xfrm>
            <a:off x="1113639" y="272067"/>
            <a:ext cx="11078361" cy="587037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736D64-A7FA-E74A-A19E-405F7D7DDD41}"/>
              </a:ext>
            </a:extLst>
          </p:cNvPr>
          <p:cNvSpPr txBox="1"/>
          <p:nvPr/>
        </p:nvSpPr>
        <p:spPr>
          <a:xfrm>
            <a:off x="3355456" y="212773"/>
            <a:ext cx="49937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Composition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</a:rPr>
              <a:t>Header (Date, document type, subject reference, participant references, etc.)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</a:rPr>
              <a:t>Full Narrative Text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0F7AFA-F982-3546-BE29-532F7C43A2E5}"/>
              </a:ext>
            </a:extLst>
          </p:cNvPr>
          <p:cNvSpPr/>
          <p:nvPr/>
        </p:nvSpPr>
        <p:spPr>
          <a:xfrm>
            <a:off x="1113639" y="889822"/>
            <a:ext cx="1438276" cy="75070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Healthcare</a:t>
            </a:r>
          </a:p>
          <a:p>
            <a:pPr algn="ctr"/>
            <a:r>
              <a:rPr lang="en-US" sz="1200" dirty="0"/>
              <a:t>Agent (HCA)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DE9C80D-FBB5-C54F-A3E1-56585CF97D5D}"/>
              </a:ext>
            </a:extLst>
          </p:cNvPr>
          <p:cNvSpPr/>
          <p:nvPr/>
        </p:nvSpPr>
        <p:spPr>
          <a:xfrm>
            <a:off x="2716218" y="889822"/>
            <a:ext cx="1438276" cy="75070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Quality of Life (Care Experience Preferences)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872D030-2847-E148-84C0-4939439BB427}"/>
              </a:ext>
            </a:extLst>
          </p:cNvPr>
          <p:cNvSpPr/>
          <p:nvPr/>
        </p:nvSpPr>
        <p:spPr>
          <a:xfrm>
            <a:off x="4325951" y="889822"/>
            <a:ext cx="1438276" cy="75070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EOL/Emergency Intervention Preferences (under certain conditions)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22B897-8F9A-6A43-9010-C024AFFB15D9}"/>
              </a:ext>
            </a:extLst>
          </p:cNvPr>
          <p:cNvSpPr/>
          <p:nvPr/>
        </p:nvSpPr>
        <p:spPr>
          <a:xfrm>
            <a:off x="5928530" y="889822"/>
            <a:ext cx="1438276" cy="75070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GPP for upon death 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60E4B87-29E8-224B-BA87-CE714113E337}"/>
              </a:ext>
            </a:extLst>
          </p:cNvPr>
          <p:cNvSpPr/>
          <p:nvPr/>
        </p:nvSpPr>
        <p:spPr>
          <a:xfrm>
            <a:off x="9133688" y="889822"/>
            <a:ext cx="1438276" cy="75070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Witness &amp; Notary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B13B226-B7C1-9249-B8DC-7B4C146B782C}"/>
              </a:ext>
            </a:extLst>
          </p:cNvPr>
          <p:cNvSpPr txBox="1"/>
          <p:nvPr/>
        </p:nvSpPr>
        <p:spPr>
          <a:xfrm>
            <a:off x="29890" y="1068756"/>
            <a:ext cx="96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Sections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F085C69-2674-FE49-B6A4-F75DC8DE1C7B}"/>
              </a:ext>
            </a:extLst>
          </p:cNvPr>
          <p:cNvSpPr/>
          <p:nvPr/>
        </p:nvSpPr>
        <p:spPr>
          <a:xfrm>
            <a:off x="4308181" y="2139136"/>
            <a:ext cx="1438276" cy="393516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Life sustaining treatment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D3210DC-3280-2C42-9FF6-10F35A11D71A}"/>
              </a:ext>
            </a:extLst>
          </p:cNvPr>
          <p:cNvSpPr/>
          <p:nvPr/>
        </p:nvSpPr>
        <p:spPr>
          <a:xfrm>
            <a:off x="4308181" y="2582047"/>
            <a:ext cx="1438276" cy="207779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Ventilator Use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EF3FCF9-0FD2-AF47-8F2A-4F99F84645A7}"/>
              </a:ext>
            </a:extLst>
          </p:cNvPr>
          <p:cNvSpPr/>
          <p:nvPr/>
        </p:nvSpPr>
        <p:spPr>
          <a:xfrm>
            <a:off x="4308181" y="2839221"/>
            <a:ext cx="1438276" cy="393519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Artificial nutrition and hydration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D798BE3-A2A7-DC47-83EA-82380753620A}"/>
              </a:ext>
            </a:extLst>
          </p:cNvPr>
          <p:cNvSpPr/>
          <p:nvPr/>
        </p:nvSpPr>
        <p:spPr>
          <a:xfrm>
            <a:off x="4300821" y="4550949"/>
            <a:ext cx="1438276" cy="207781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Other directives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97A6FB2-1219-2E43-8A26-ABE8617F3A77}"/>
              </a:ext>
            </a:extLst>
          </p:cNvPr>
          <p:cNvSpPr/>
          <p:nvPr/>
        </p:nvSpPr>
        <p:spPr>
          <a:xfrm>
            <a:off x="4300821" y="3715537"/>
            <a:ext cx="1438276" cy="764993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Near death thoughts and feelings to memorialize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2D3BBE1-CF71-4E48-8B23-E00DA6ACBBD7}"/>
              </a:ext>
            </a:extLst>
          </p:cNvPr>
          <p:cNvSpPr/>
          <p:nvPr/>
        </p:nvSpPr>
        <p:spPr>
          <a:xfrm>
            <a:off x="2711463" y="1775648"/>
            <a:ext cx="1438276" cy="222068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Priorities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D929B22-7E78-C14A-9116-25997A40DE3C}"/>
              </a:ext>
            </a:extLst>
          </p:cNvPr>
          <p:cNvSpPr/>
          <p:nvPr/>
        </p:nvSpPr>
        <p:spPr>
          <a:xfrm>
            <a:off x="2711463" y="2047111"/>
            <a:ext cx="1438276" cy="393516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Pain medications for comfort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FAFB2C6-6BD7-884C-B0B4-0EAE4453BF5D}"/>
              </a:ext>
            </a:extLst>
          </p:cNvPr>
          <p:cNvSpPr/>
          <p:nvPr/>
        </p:nvSpPr>
        <p:spPr>
          <a:xfrm>
            <a:off x="2711463" y="2490022"/>
            <a:ext cx="1438276" cy="207779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Use of antibiotics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712499B-BD73-4F49-BBCC-18C725D013B6}"/>
              </a:ext>
            </a:extLst>
          </p:cNvPr>
          <p:cNvSpPr/>
          <p:nvPr/>
        </p:nvSpPr>
        <p:spPr>
          <a:xfrm>
            <a:off x="2711463" y="2747199"/>
            <a:ext cx="1438276" cy="393516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Existing anticipatory medications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15EA04B-597A-C144-8114-BB57B1930BB0}"/>
              </a:ext>
            </a:extLst>
          </p:cNvPr>
          <p:cNvGrpSpPr/>
          <p:nvPr/>
        </p:nvGrpSpPr>
        <p:grpSpPr>
          <a:xfrm>
            <a:off x="9480536" y="4496763"/>
            <a:ext cx="2569510" cy="2271719"/>
            <a:chOff x="226080" y="4314819"/>
            <a:chExt cx="2569510" cy="2271719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E4C0FA63-C990-F245-B566-2177179342BC}"/>
                </a:ext>
              </a:extLst>
            </p:cNvPr>
            <p:cNvSpPr/>
            <p:nvPr/>
          </p:nvSpPr>
          <p:spPr>
            <a:xfrm>
              <a:off x="226080" y="4357688"/>
              <a:ext cx="2569510" cy="22288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1435AF93-2172-6747-86C9-72E38C163A91}"/>
                </a:ext>
              </a:extLst>
            </p:cNvPr>
            <p:cNvSpPr txBox="1"/>
            <p:nvPr/>
          </p:nvSpPr>
          <p:spPr>
            <a:xfrm>
              <a:off x="1063560" y="4314819"/>
              <a:ext cx="8640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Legend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BF0B7C0-287A-4343-BC43-7C191D7B1C2A}"/>
                </a:ext>
              </a:extLst>
            </p:cNvPr>
            <p:cNvSpPr/>
            <p:nvPr/>
          </p:nvSpPr>
          <p:spPr>
            <a:xfrm>
              <a:off x="342900" y="4774338"/>
              <a:ext cx="1128713" cy="316472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Goal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CC9AA688-71F9-BB4C-B032-05BEBB072305}"/>
                </a:ext>
              </a:extLst>
            </p:cNvPr>
            <p:cNvSpPr/>
            <p:nvPr/>
          </p:nvSpPr>
          <p:spPr>
            <a:xfrm>
              <a:off x="342900" y="5202963"/>
              <a:ext cx="1128713" cy="316472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Care Plan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E98CAF10-D48A-9A43-83F3-C5F44CA966B0}"/>
                </a:ext>
              </a:extLst>
            </p:cNvPr>
            <p:cNvSpPr/>
            <p:nvPr/>
          </p:nvSpPr>
          <p:spPr>
            <a:xfrm>
              <a:off x="342899" y="5631588"/>
              <a:ext cx="1128713" cy="31647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Observation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5CD6A0E-B722-7240-B984-F8E9BD461FD9}"/>
                </a:ext>
              </a:extLst>
            </p:cNvPr>
            <p:cNvSpPr/>
            <p:nvPr/>
          </p:nvSpPr>
          <p:spPr>
            <a:xfrm>
              <a:off x="342898" y="6060213"/>
              <a:ext cx="1128713" cy="316472"/>
            </a:xfrm>
            <a:prstGeom prst="rect">
              <a:avLst/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Related Person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35E8538C-8A77-0343-A0B5-6CBBA979B8F3}"/>
                </a:ext>
              </a:extLst>
            </p:cNvPr>
            <p:cNvSpPr/>
            <p:nvPr/>
          </p:nvSpPr>
          <p:spPr>
            <a:xfrm>
              <a:off x="1562093" y="5634974"/>
              <a:ext cx="1128713" cy="316472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Consent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6CF1373C-9460-7E47-9A9C-293A2E400D07}"/>
                </a:ext>
              </a:extLst>
            </p:cNvPr>
            <p:cNvSpPr/>
            <p:nvPr/>
          </p:nvSpPr>
          <p:spPr>
            <a:xfrm>
              <a:off x="1562093" y="4774338"/>
              <a:ext cx="1128713" cy="316472"/>
            </a:xfrm>
            <a:prstGeom prst="rect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Patient</a:t>
              </a:r>
              <a:endParaRPr lang="en-US" dirty="0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D02076F0-71E8-5A44-B3EE-95E5B7E63F3A}"/>
                </a:ext>
              </a:extLst>
            </p:cNvPr>
            <p:cNvSpPr/>
            <p:nvPr/>
          </p:nvSpPr>
          <p:spPr>
            <a:xfrm>
              <a:off x="1562093" y="6060213"/>
              <a:ext cx="1128713" cy="316472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Practitioner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BF7A99E1-3C99-5F4C-83A3-06D9A770AC13}"/>
                </a:ext>
              </a:extLst>
            </p:cNvPr>
            <p:cNvSpPr/>
            <p:nvPr/>
          </p:nvSpPr>
          <p:spPr>
            <a:xfrm>
              <a:off x="1562093" y="5202963"/>
              <a:ext cx="1128713" cy="316472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Clause</a:t>
              </a:r>
            </a:p>
          </p:txBody>
        </p:sp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BD68D6BD-ADAC-C149-A0AA-CD64C636D293}"/>
              </a:ext>
            </a:extLst>
          </p:cNvPr>
          <p:cNvSpPr/>
          <p:nvPr/>
        </p:nvSpPr>
        <p:spPr>
          <a:xfrm>
            <a:off x="2711463" y="3204399"/>
            <a:ext cx="1438276" cy="393516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Likes/joys vs dislikes/fears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127688B-EBA2-4947-BE9A-DB37694B13EF}"/>
              </a:ext>
            </a:extLst>
          </p:cNvPr>
          <p:cNvSpPr/>
          <p:nvPr/>
        </p:nvSpPr>
        <p:spPr>
          <a:xfrm>
            <a:off x="2711463" y="3661599"/>
            <a:ext cx="1438276" cy="393516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What makes you laugh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0B6A7139-056C-7948-A281-96D29961BF4B}"/>
              </a:ext>
            </a:extLst>
          </p:cNvPr>
          <p:cNvSpPr/>
          <p:nvPr/>
        </p:nvSpPr>
        <p:spPr>
          <a:xfrm>
            <a:off x="2711463" y="4118799"/>
            <a:ext cx="1438276" cy="393516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What matters to you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A5D758-7B27-6D48-9E63-FDFAC1787462}"/>
              </a:ext>
            </a:extLst>
          </p:cNvPr>
          <p:cNvSpPr/>
          <p:nvPr/>
        </p:nvSpPr>
        <p:spPr>
          <a:xfrm>
            <a:off x="2711463" y="4575999"/>
            <a:ext cx="1438276" cy="393516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Religious affiliation and contact info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95D4BD13-FADA-154D-B4A9-EFF380E8DC9D}"/>
              </a:ext>
            </a:extLst>
          </p:cNvPr>
          <p:cNvSpPr/>
          <p:nvPr/>
        </p:nvSpPr>
        <p:spPr>
          <a:xfrm>
            <a:off x="2711464" y="5033196"/>
            <a:ext cx="1438276" cy="207779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Unfinished business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552893BA-AACD-3247-856C-37EC7EE36848}"/>
              </a:ext>
            </a:extLst>
          </p:cNvPr>
          <p:cNvSpPr/>
          <p:nvPr/>
        </p:nvSpPr>
        <p:spPr>
          <a:xfrm>
            <a:off x="2711464" y="5318944"/>
            <a:ext cx="1438276" cy="764993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Future desire to change GPP regardless of mental state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9A2D0A6B-DEBE-B546-BB1D-99FCF192F329}"/>
              </a:ext>
            </a:extLst>
          </p:cNvPr>
          <p:cNvSpPr/>
          <p:nvPr/>
        </p:nvSpPr>
        <p:spPr>
          <a:xfrm>
            <a:off x="2711463" y="6147621"/>
            <a:ext cx="1438276" cy="393519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Where to spend final days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08E8898-A59C-904C-951F-7BC910231BA1}"/>
              </a:ext>
            </a:extLst>
          </p:cNvPr>
          <p:cNvSpPr/>
          <p:nvPr/>
        </p:nvSpPr>
        <p:spPr>
          <a:xfrm>
            <a:off x="1111261" y="1775648"/>
            <a:ext cx="1438276" cy="393516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Designated healthcare agents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F95600B8-2580-3845-897D-B05FFA7EFD77}"/>
              </a:ext>
            </a:extLst>
          </p:cNvPr>
          <p:cNvSpPr/>
          <p:nvPr/>
        </p:nvSpPr>
        <p:spPr>
          <a:xfrm>
            <a:off x="1111261" y="2218561"/>
            <a:ext cx="1438276" cy="39351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Communicated with HCA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D91774B9-574B-754F-B279-B72451653A33}"/>
              </a:ext>
            </a:extLst>
          </p:cNvPr>
          <p:cNvSpPr/>
          <p:nvPr/>
        </p:nvSpPr>
        <p:spPr>
          <a:xfrm>
            <a:off x="1111263" y="2675762"/>
            <a:ext cx="1438276" cy="555066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Powers or limitations on authority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EDF1E5A-FC79-B940-840C-410D08D259C6}"/>
              </a:ext>
            </a:extLst>
          </p:cNvPr>
          <p:cNvSpPr/>
          <p:nvPr/>
        </p:nvSpPr>
        <p:spPr>
          <a:xfrm>
            <a:off x="1111263" y="3290124"/>
            <a:ext cx="1438276" cy="39351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Conditions for HCA activation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1ED46A8B-6686-1646-8412-745F555A6081}"/>
              </a:ext>
            </a:extLst>
          </p:cNvPr>
          <p:cNvSpPr/>
          <p:nvPr/>
        </p:nvSpPr>
        <p:spPr>
          <a:xfrm>
            <a:off x="1111261" y="3737426"/>
            <a:ext cx="1438276" cy="393516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Others to involve in HCA decision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380FFF81-FE23-BC42-BBCE-8BDA38F9C92A}"/>
              </a:ext>
            </a:extLst>
          </p:cNvPr>
          <p:cNvSpPr/>
          <p:nvPr/>
        </p:nvSpPr>
        <p:spPr>
          <a:xfrm>
            <a:off x="1111263" y="4190669"/>
            <a:ext cx="1438276" cy="39351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HCA deviation from GPP allowed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EDEEE7F-7093-B644-AC35-03C2570B3E7A}"/>
              </a:ext>
            </a:extLst>
          </p:cNvPr>
          <p:cNvSpPr/>
          <p:nvPr/>
        </p:nvSpPr>
        <p:spPr>
          <a:xfrm>
            <a:off x="5928530" y="1776814"/>
            <a:ext cx="1438276" cy="393516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Organ tissue donation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713C6B73-28BE-3545-B467-D15E03394928}"/>
              </a:ext>
            </a:extLst>
          </p:cNvPr>
          <p:cNvSpPr/>
          <p:nvPr/>
        </p:nvSpPr>
        <p:spPr>
          <a:xfrm>
            <a:off x="5928530" y="2218559"/>
            <a:ext cx="1438276" cy="222068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Autopsy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5055D830-6F7E-7248-BCC5-3478FEA433B0}"/>
              </a:ext>
            </a:extLst>
          </p:cNvPr>
          <p:cNvSpPr/>
          <p:nvPr/>
        </p:nvSpPr>
        <p:spPr>
          <a:xfrm>
            <a:off x="5929635" y="2498745"/>
            <a:ext cx="1438276" cy="393519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Death arrangements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9256E528-42D0-D54F-A8F9-36D94DCF62EB}"/>
              </a:ext>
            </a:extLst>
          </p:cNvPr>
          <p:cNvSpPr/>
          <p:nvPr/>
        </p:nvSpPr>
        <p:spPr>
          <a:xfrm>
            <a:off x="5929635" y="2942090"/>
            <a:ext cx="1438276" cy="393519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Posthumous messages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4AA14944-4D12-7645-BDB7-D1356B773D20}"/>
              </a:ext>
            </a:extLst>
          </p:cNvPr>
          <p:cNvSpPr/>
          <p:nvPr/>
        </p:nvSpPr>
        <p:spPr>
          <a:xfrm>
            <a:off x="5929635" y="3399290"/>
            <a:ext cx="1438276" cy="393519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Who to notify upon death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11B2D3A3-51A3-0243-B9E0-AEEAC5B8BB31}"/>
              </a:ext>
            </a:extLst>
          </p:cNvPr>
          <p:cNvSpPr/>
          <p:nvPr/>
        </p:nvSpPr>
        <p:spPr>
          <a:xfrm>
            <a:off x="10731304" y="1710372"/>
            <a:ext cx="1438276" cy="393519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Personal legal statement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7FD19DFC-A31E-0A4F-A182-9C8BFE8FCDE1}"/>
              </a:ext>
            </a:extLst>
          </p:cNvPr>
          <p:cNvSpPr/>
          <p:nvPr/>
        </p:nvSpPr>
        <p:spPr>
          <a:xfrm>
            <a:off x="9138236" y="1702948"/>
            <a:ext cx="1438276" cy="393519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Witness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6646000C-5E80-1540-9D7B-604BF775E4B5}"/>
              </a:ext>
            </a:extLst>
          </p:cNvPr>
          <p:cNvSpPr/>
          <p:nvPr/>
        </p:nvSpPr>
        <p:spPr>
          <a:xfrm>
            <a:off x="9138236" y="2623207"/>
            <a:ext cx="1438276" cy="393519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Witness and notary legal statement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930A9934-F070-BA40-8CAE-20DCAF807449}"/>
              </a:ext>
            </a:extLst>
          </p:cNvPr>
          <p:cNvSpPr/>
          <p:nvPr/>
        </p:nvSpPr>
        <p:spPr>
          <a:xfrm>
            <a:off x="10736267" y="889822"/>
            <a:ext cx="1438276" cy="75070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Administrative Information</a:t>
            </a:r>
            <a:endParaRPr lang="en-US" dirty="0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D51469EC-DD4F-464B-8CDF-338F8FA92087}"/>
              </a:ext>
            </a:extLst>
          </p:cNvPr>
          <p:cNvSpPr/>
          <p:nvPr/>
        </p:nvSpPr>
        <p:spPr>
          <a:xfrm>
            <a:off x="7526353" y="889822"/>
            <a:ext cx="1438276" cy="75070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Additional Documentation</a:t>
            </a:r>
            <a:endParaRPr lang="en-US" dirty="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22AB9478-275C-B44C-BD95-2D83E95BA1B8}"/>
              </a:ext>
            </a:extLst>
          </p:cNvPr>
          <p:cNvSpPr/>
          <p:nvPr/>
        </p:nvSpPr>
        <p:spPr>
          <a:xfrm>
            <a:off x="7521597" y="1749015"/>
            <a:ext cx="1438276" cy="393519"/>
          </a:xfrm>
          <a:prstGeom prst="rect">
            <a:avLst/>
          </a:prstGeom>
          <a:solidFill>
            <a:srgbClr val="7030A0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Original vs copies of document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2F71A4F7-4B97-E84B-8B49-EAEF134E1BE4}"/>
              </a:ext>
            </a:extLst>
          </p:cNvPr>
          <p:cNvSpPr/>
          <p:nvPr/>
        </p:nvSpPr>
        <p:spPr>
          <a:xfrm>
            <a:off x="7517926" y="2194614"/>
            <a:ext cx="1438276" cy="222898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PMOLST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E3C50D7F-4770-5040-AB0C-47EDDE43E114}"/>
              </a:ext>
            </a:extLst>
          </p:cNvPr>
          <p:cNvSpPr/>
          <p:nvPr/>
        </p:nvSpPr>
        <p:spPr>
          <a:xfrm>
            <a:off x="7526353" y="2472606"/>
            <a:ext cx="1438276" cy="222898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DNR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2D1032A5-763A-6447-A071-C2CF51A7C2C4}"/>
              </a:ext>
            </a:extLst>
          </p:cNvPr>
          <p:cNvSpPr/>
          <p:nvPr/>
        </p:nvSpPr>
        <p:spPr>
          <a:xfrm>
            <a:off x="9144058" y="2151418"/>
            <a:ext cx="1438276" cy="393519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Notary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B681F274-0E04-3A44-B0AD-B0E109DDDF2B}"/>
              </a:ext>
            </a:extLst>
          </p:cNvPr>
          <p:cNvSpPr/>
          <p:nvPr/>
        </p:nvSpPr>
        <p:spPr>
          <a:xfrm>
            <a:off x="4300821" y="3328646"/>
            <a:ext cx="1445636" cy="31647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If Terminal</a:t>
            </a: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45D86F0D-E354-5046-9CB1-9D84FD8C7372}"/>
              </a:ext>
            </a:extLst>
          </p:cNvPr>
          <p:cNvSpPr/>
          <p:nvPr/>
        </p:nvSpPr>
        <p:spPr>
          <a:xfrm>
            <a:off x="4318591" y="1767010"/>
            <a:ext cx="1445636" cy="31647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200" dirty="0"/>
              <a:t>If Severely debilitated</a:t>
            </a:r>
          </a:p>
        </p:txBody>
      </p:sp>
    </p:spTree>
    <p:extLst>
      <p:ext uri="{BB962C8B-B14F-4D97-AF65-F5344CB8AC3E}">
        <p14:creationId xmlns:p14="http://schemas.microsoft.com/office/powerpoint/2010/main" val="17562888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43B7EF92-D2B4-3A41-86EC-8A3D4FE9ECCF}"/>
              </a:ext>
            </a:extLst>
          </p:cNvPr>
          <p:cNvSpPr/>
          <p:nvPr/>
        </p:nvSpPr>
        <p:spPr>
          <a:xfrm>
            <a:off x="2215759" y="1415334"/>
            <a:ext cx="3045349" cy="1590260"/>
          </a:xfrm>
          <a:prstGeom prst="roundRect">
            <a:avLst/>
          </a:prstGeom>
          <a:ln w="50800"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err="1"/>
              <a:t>DocumentReference</a:t>
            </a:r>
            <a:endParaRPr lang="en-US" b="1" dirty="0"/>
          </a:p>
          <a:p>
            <a:pPr algn="ctr"/>
            <a:endParaRPr lang="en-US" dirty="0"/>
          </a:p>
          <a:p>
            <a:pPr algn="ctr"/>
            <a:r>
              <a:rPr lang="en-US" dirty="0"/>
              <a:t>ADI Document Ref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D360981A-B01C-1A48-8DB3-B18A9F2AC50C}"/>
              </a:ext>
            </a:extLst>
          </p:cNvPr>
          <p:cNvSpPr/>
          <p:nvPr/>
        </p:nvSpPr>
        <p:spPr>
          <a:xfrm>
            <a:off x="2215760" y="3661577"/>
            <a:ext cx="3045350" cy="1912287"/>
          </a:xfrm>
          <a:prstGeom prst="roundRect">
            <a:avLst/>
          </a:prstGeom>
          <a:ln w="50800"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en-US" b="1" dirty="0"/>
              <a:t>Binary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210F0D9-D595-4049-9FBC-D5FC9F0C3552}"/>
              </a:ext>
            </a:extLst>
          </p:cNvPr>
          <p:cNvSpPr/>
          <p:nvPr/>
        </p:nvSpPr>
        <p:spPr>
          <a:xfrm>
            <a:off x="2564953" y="4206239"/>
            <a:ext cx="2346960" cy="1248355"/>
          </a:xfrm>
          <a:prstGeom prst="round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en-US" b="1" dirty="0"/>
              <a:t>Bundle</a:t>
            </a:r>
          </a:p>
          <a:p>
            <a:pPr algn="ctr"/>
            <a:r>
              <a:rPr lang="en-US" i="1" dirty="0"/>
              <a:t>Type=document</a:t>
            </a:r>
          </a:p>
          <a:p>
            <a:pPr algn="ctr"/>
            <a:endParaRPr lang="en-US" i="1" dirty="0"/>
          </a:p>
          <a:p>
            <a:pPr algn="ctr"/>
            <a:r>
              <a:rPr lang="en-US" dirty="0"/>
              <a:t>ADI Document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CEE7831-F9CB-A048-8F5B-D636DB9F46AD}"/>
              </a:ext>
            </a:extLst>
          </p:cNvPr>
          <p:cNvCxnSpPr>
            <a:stCxn id="4" idx="2"/>
            <a:endCxn id="5" idx="0"/>
          </p:cNvCxnSpPr>
          <p:nvPr/>
        </p:nvCxnSpPr>
        <p:spPr>
          <a:xfrm>
            <a:off x="3738434" y="3005594"/>
            <a:ext cx="1" cy="655983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56FDA72A-3C7C-DB44-9D91-1EA5D6A9F503}"/>
              </a:ext>
            </a:extLst>
          </p:cNvPr>
          <p:cNvSpPr/>
          <p:nvPr/>
        </p:nvSpPr>
        <p:spPr>
          <a:xfrm>
            <a:off x="6852695" y="1415334"/>
            <a:ext cx="3045349" cy="1590260"/>
          </a:xfrm>
          <a:prstGeom prst="roundRect">
            <a:avLst/>
          </a:prstGeom>
          <a:ln w="50800">
            <a:prstDash val="dash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err="1"/>
              <a:t>DocumentReference</a:t>
            </a:r>
            <a:endParaRPr lang="en-US" b="1" dirty="0"/>
          </a:p>
          <a:p>
            <a:pPr algn="ctr"/>
            <a:endParaRPr lang="en-US" dirty="0"/>
          </a:p>
          <a:p>
            <a:pPr algn="ctr"/>
            <a:r>
              <a:rPr lang="en-US" dirty="0"/>
              <a:t>Digital Signature Ref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E9C87206-2CF6-8C4C-A65E-81C4BB3CFA36}"/>
              </a:ext>
            </a:extLst>
          </p:cNvPr>
          <p:cNvSpPr/>
          <p:nvPr/>
        </p:nvSpPr>
        <p:spPr>
          <a:xfrm>
            <a:off x="6852696" y="3661577"/>
            <a:ext cx="3045350" cy="1172817"/>
          </a:xfrm>
          <a:prstGeom prst="roundRect">
            <a:avLst/>
          </a:prstGeom>
          <a:ln w="50800">
            <a:prstDash val="dash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en-US" b="1" dirty="0"/>
              <a:t>Binary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5D5069A4-2802-BC40-95D4-C945FF49C198}"/>
              </a:ext>
            </a:extLst>
          </p:cNvPr>
          <p:cNvSpPr/>
          <p:nvPr/>
        </p:nvSpPr>
        <p:spPr>
          <a:xfrm>
            <a:off x="7201889" y="4206240"/>
            <a:ext cx="2346960" cy="469128"/>
          </a:xfrm>
          <a:prstGeom prst="round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en-US" dirty="0"/>
              <a:t>Digital Signature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0506BC6-363A-D540-8A49-A4649D152F76}"/>
              </a:ext>
            </a:extLst>
          </p:cNvPr>
          <p:cNvCxnSpPr>
            <a:cxnSpLocks/>
            <a:stCxn id="14" idx="2"/>
            <a:endCxn id="15" idx="0"/>
          </p:cNvCxnSpPr>
          <p:nvPr/>
        </p:nvCxnSpPr>
        <p:spPr>
          <a:xfrm>
            <a:off x="8375370" y="3005594"/>
            <a:ext cx="1" cy="655983"/>
          </a:xfrm>
          <a:prstGeom prst="straightConnector1">
            <a:avLst/>
          </a:prstGeom>
          <a:ln w="44450">
            <a:solidFill>
              <a:srgbClr val="71AD4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93A5FA8-0F84-9E4C-BAA6-C16DEEEAD59C}"/>
              </a:ext>
            </a:extLst>
          </p:cNvPr>
          <p:cNvCxnSpPr>
            <a:cxnSpLocks/>
            <a:stCxn id="14" idx="1"/>
            <a:endCxn id="4" idx="3"/>
          </p:cNvCxnSpPr>
          <p:nvPr/>
        </p:nvCxnSpPr>
        <p:spPr>
          <a:xfrm flipH="1">
            <a:off x="5261108" y="2210464"/>
            <a:ext cx="1591587" cy="0"/>
          </a:xfrm>
          <a:prstGeom prst="straightConnector1">
            <a:avLst/>
          </a:prstGeom>
          <a:ln w="44450">
            <a:solidFill>
              <a:srgbClr val="71AD4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94192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1696</TotalTime>
  <Words>299</Words>
  <Application>Microsoft Macintosh PowerPoint</Application>
  <PresentationFormat>Widescreen</PresentationFormat>
  <Paragraphs>126</Paragraphs>
  <Slides>3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Dave Hill</dc:creator>
  <cp:lastModifiedBy>Corey A Spears</cp:lastModifiedBy>
  <cp:revision>5</cp:revision>
  <dcterms:created xsi:type="dcterms:W3CDTF">2021-11-17T16:54:38Z</dcterms:created>
  <dcterms:modified xsi:type="dcterms:W3CDTF">2021-11-18T22:03:06Z</dcterms:modified>
</cp:coreProperties>
</file>

<file path=docProps/thumbnail.jpeg>
</file>